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4" r:id="rId4"/>
    <p:sldId id="265" r:id="rId5"/>
    <p:sldId id="291" r:id="rId6"/>
    <p:sldId id="312" r:id="rId7"/>
    <p:sldId id="298" r:id="rId8"/>
    <p:sldId id="299" r:id="rId9"/>
    <p:sldId id="297" r:id="rId10"/>
    <p:sldId id="263" r:id="rId11"/>
    <p:sldId id="285" r:id="rId12"/>
    <p:sldId id="317" r:id="rId13"/>
    <p:sldId id="313" r:id="rId14"/>
    <p:sldId id="314" r:id="rId15"/>
    <p:sldId id="304" r:id="rId16"/>
    <p:sldId id="310" r:id="rId17"/>
    <p:sldId id="303" r:id="rId18"/>
    <p:sldId id="309" r:id="rId19"/>
    <p:sldId id="315" r:id="rId20"/>
    <p:sldId id="29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666699"/>
    <a:srgbClr val="F4DA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9" autoAdjust="0"/>
    <p:restoredTop sz="97820" autoAdjust="0"/>
  </p:normalViewPr>
  <p:slideViewPr>
    <p:cSldViewPr>
      <p:cViewPr varScale="1">
        <p:scale>
          <a:sx n="72" d="100"/>
          <a:sy n="72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rgbClr val="993366"/>
        </a:solidFill>
      </c:spPr>
    </c:floor>
    <c:side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9.8083931634144472E-2"/>
          <c:y val="3.9742658231062877E-2"/>
          <c:w val="0.72522433671863062"/>
          <c:h val="0.4359287323202645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Несформировано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FFF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6697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6697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Социально-коммуникативное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0.08</c:v>
                </c:pt>
                <c:pt idx="1">
                  <c:v>0.12</c:v>
                </c:pt>
                <c:pt idx="2">
                  <c:v>0.13</c:v>
                </c:pt>
                <c:pt idx="3">
                  <c:v>0.02</c:v>
                </c:pt>
                <c:pt idx="4">
                  <c:v>0.17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697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Социально-коммуникативное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0.21</c:v>
                </c:pt>
                <c:pt idx="1">
                  <c:v>0.17</c:v>
                </c:pt>
                <c:pt idx="2">
                  <c:v>0.17</c:v>
                </c:pt>
                <c:pt idx="3">
                  <c:v>0.12</c:v>
                </c:pt>
                <c:pt idx="4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Социально-коммуникативное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0.69</c:v>
                </c:pt>
                <c:pt idx="1">
                  <c:v>0.71</c:v>
                </c:pt>
                <c:pt idx="2">
                  <c:v>0.7</c:v>
                </c:pt>
                <c:pt idx="3">
                  <c:v>0.86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75200"/>
        <c:axId val="50968192"/>
        <c:axId val="50900992"/>
      </c:bar3DChart>
      <c:catAx>
        <c:axId val="522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68192"/>
        <c:crosses val="autoZero"/>
        <c:auto val="1"/>
        <c:lblAlgn val="ctr"/>
        <c:lblOffset val="100"/>
        <c:noMultiLvlLbl val="0"/>
      </c:catAx>
      <c:valAx>
        <c:axId val="509681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275200"/>
        <c:crosses val="autoZero"/>
        <c:crossBetween val="between"/>
      </c:valAx>
      <c:serAx>
        <c:axId val="509009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68192"/>
        <c:crosses val="autoZero"/>
        <c:tickLblSkip val="1"/>
        <c:tickMarkSkip val="1"/>
      </c:serAx>
      <c:spPr>
        <a:noFill/>
        <a:ln w="17858">
          <a:noFill/>
        </a:ln>
      </c:spPr>
    </c:plotArea>
    <c:plotVisOnly val="1"/>
    <c:dispBlanksAs val="gap"/>
    <c:showDLblsOverMax val="0"/>
  </c:chart>
  <c:txPr>
    <a:bodyPr/>
    <a:lstStyle/>
    <a:p>
      <a:pPr>
        <a:defRPr sz="1265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ПЕДАГОГИЧЕСКИЙ</a:t>
            </a:r>
            <a:r>
              <a:rPr lang="ru-RU" sz="1400" baseline="0" dirty="0" smtClean="0">
                <a:solidFill>
                  <a:srgbClr val="002060"/>
                </a:solidFill>
              </a:rPr>
              <a:t> СТАЖ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до 5 лет</c:v>
                </c:pt>
                <c:pt idx="1">
                  <c:v>до 15 лет</c:v>
                </c:pt>
                <c:pt idx="2">
                  <c:v>до 20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0.33300000000000002</c:v>
                </c:pt>
                <c:pt idx="1">
                  <c:v>0.33300000000000002</c:v>
                </c:pt>
                <c:pt idx="2">
                  <c:v>0.33300000000000002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666699"/>
                </a:solidFill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25265399906971314"/>
          <c:y val="2.23165870662609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6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979798821533696E-2"/>
          <c:y val="0.15375344979756558"/>
          <c:w val="0.94076171170195466"/>
          <c:h val="0.84624655020243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Высшее</c:v>
                </c:pt>
                <c:pt idx="1">
                  <c:v>Среднее спец.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 formatCode="0.00%">
                  <c:v>0.33</c:v>
                </c:pt>
                <c:pt idx="1">
                  <c:v>0.67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1"/>
      <c:txPr>
        <a:bodyPr/>
        <a:lstStyle/>
        <a:p>
          <a:pPr>
            <a:defRPr sz="1600" b="1">
              <a:solidFill>
                <a:schemeClr val="accent2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  <c:perspective val="30"/>
    </c:view3D>
    <c:floor>
      <c:thickness val="0"/>
      <c:spPr>
        <a:solidFill>
          <a:srgbClr val="993366"/>
        </a:solidFill>
      </c:spPr>
    </c:floor>
    <c:side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sideWall>
    <c:backWall>
      <c:thickness val="0"/>
      <c:spPr>
        <a:solidFill>
          <a:schemeClr val="bg2"/>
        </a:solidFill>
        <a:ln>
          <a:solidFill>
            <a:schemeClr val="bg1">
              <a:lumMod val="85000"/>
            </a:schemeClr>
          </a:solidFill>
        </a:ln>
      </c:spPr>
    </c:backWall>
    <c:plotArea>
      <c:layout>
        <c:manualLayout>
          <c:layoutTarget val="inner"/>
          <c:xMode val="edge"/>
          <c:yMode val="edge"/>
          <c:x val="0.11619451238476675"/>
          <c:y val="5.0549557146902679E-2"/>
          <c:w val="0.7252243367186304"/>
          <c:h val="0.7588980752405954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Несформировано</c:v>
                </c:pt>
              </c:strCache>
            </c:strRef>
          </c:tx>
          <c:spPr>
            <a:solidFill>
              <a:schemeClr val="tx2"/>
            </a:solidFill>
            <a:ln>
              <a:solidFill>
                <a:srgbClr val="FFFF0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6697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solidFill>
                <a:schemeClr val="tx2"/>
              </a:solidFill>
              <a:ln w="6697" cap="flat" cmpd="sng" algn="ctr">
                <a:solidFill>
                  <a:srgbClr val="FFFF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Социально=коммуникативное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0.08</c:v>
                </c:pt>
                <c:pt idx="3">
                  <c:v>0.01</c:v>
                </c:pt>
                <c:pt idx="4">
                  <c:v>0.13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 сформированы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6697" cap="flat" cmpd="sng" algn="ctr">
              <a:solidFill>
                <a:srgbClr val="0000CC"/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Социально=коммуникативное</c:v>
                </c:pt>
              </c:strCache>
            </c:strRef>
          </c:cat>
          <c:val>
            <c:numRef>
              <c:f>Лист1!$C$2:$C$6</c:f>
              <c:numCache>
                <c:formatCode>0%</c:formatCode>
                <c:ptCount val="5"/>
                <c:pt idx="0">
                  <c:v>0.18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</c:v>
                </c:pt>
                <c:pt idx="4">
                  <c:v>0.13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Сформированы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Познание </c:v>
                </c:pt>
                <c:pt idx="1">
                  <c:v>Речевое развитие</c:v>
                </c:pt>
                <c:pt idx="2">
                  <c:v>Художественно-эстетическое</c:v>
                </c:pt>
                <c:pt idx="3">
                  <c:v>Физическое</c:v>
                </c:pt>
                <c:pt idx="4">
                  <c:v>Социально=коммуникативное</c:v>
                </c:pt>
              </c:strCache>
            </c:strRef>
          </c:cat>
          <c:val>
            <c:numRef>
              <c:f>Лист1!$D$2:$D$6</c:f>
              <c:numCache>
                <c:formatCode>0%</c:formatCode>
                <c:ptCount val="5"/>
                <c:pt idx="0">
                  <c:v>0.76</c:v>
                </c:pt>
                <c:pt idx="1">
                  <c:v>0.78</c:v>
                </c:pt>
                <c:pt idx="2">
                  <c:v>0.78</c:v>
                </c:pt>
                <c:pt idx="3">
                  <c:v>0.89</c:v>
                </c:pt>
                <c:pt idx="4">
                  <c:v>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2273152"/>
        <c:axId val="50972352"/>
        <c:axId val="50902912"/>
      </c:bar3DChart>
      <c:catAx>
        <c:axId val="52273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0972352"/>
        <c:crosses val="autoZero"/>
        <c:auto val="1"/>
        <c:lblAlgn val="ctr"/>
        <c:lblOffset val="100"/>
        <c:noMultiLvlLbl val="0"/>
      </c:catAx>
      <c:valAx>
        <c:axId val="50972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52273152"/>
        <c:crosses val="autoZero"/>
        <c:crossBetween val="between"/>
      </c:valAx>
      <c:serAx>
        <c:axId val="509029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972352"/>
        <c:crosses val="autoZero"/>
        <c:tickLblSkip val="1"/>
        <c:tickMarkSkip val="1"/>
      </c:serAx>
      <c:spPr>
        <a:noFill/>
        <a:ln w="17858">
          <a:noFill/>
        </a:ln>
      </c:spPr>
    </c:plotArea>
    <c:plotVisOnly val="1"/>
    <c:dispBlanksAs val="gap"/>
    <c:showDLblsOverMax val="0"/>
  </c:chart>
  <c:txPr>
    <a:bodyPr/>
    <a:lstStyle/>
    <a:p>
      <a:pPr>
        <a:defRPr sz="1265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0.15</c:v>
                </c:pt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0.14000000000000001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548224"/>
        <c:axId val="50974656"/>
      </c:barChart>
      <c:catAx>
        <c:axId val="905482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974656"/>
        <c:crosses val="autoZero"/>
        <c:auto val="1"/>
        <c:lblAlgn val="ctr"/>
        <c:lblOffset val="100"/>
        <c:noMultiLvlLbl val="0"/>
      </c:catAx>
      <c:valAx>
        <c:axId val="5097465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05482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63404786123787"/>
          <c:y val="0.15962719236850206"/>
          <c:w val="0.2634153625054827"/>
          <c:h val="0.25969593066346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1">
                  <c:v>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11456"/>
        <c:axId val="50976384"/>
      </c:barChart>
      <c:catAx>
        <c:axId val="898114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0976384"/>
        <c:crosses val="autoZero"/>
        <c:auto val="1"/>
        <c:lblAlgn val="ctr"/>
        <c:lblOffset val="100"/>
        <c:noMultiLvlLbl val="0"/>
      </c:catAx>
      <c:valAx>
        <c:axId val="5097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11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63404786123787"/>
          <c:y val="0.15962719236850206"/>
          <c:w val="0.2634153625054827"/>
          <c:h val="0.259695930663468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811968"/>
        <c:axId val="51218112"/>
      </c:barChart>
      <c:catAx>
        <c:axId val="89811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218112"/>
        <c:crosses val="autoZero"/>
        <c:auto val="1"/>
        <c:lblAlgn val="ctr"/>
        <c:lblOffset val="100"/>
        <c:noMultiLvlLbl val="0"/>
      </c:catAx>
      <c:valAx>
        <c:axId val="51218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811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0.27</c:v>
                </c:pt>
                <c:pt idx="1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 специальное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0.55000000000000004</c:v>
                </c:pt>
                <c:pt idx="1">
                  <c:v>0.67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имеют образование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0.18</c:v>
                </c:pt>
                <c:pt idx="1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20672"/>
        <c:axId val="51220992"/>
      </c:barChart>
      <c:catAx>
        <c:axId val="89820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220992"/>
        <c:crosses val="autoZero"/>
        <c:auto val="1"/>
        <c:lblAlgn val="ctr"/>
        <c:lblOffset val="100"/>
        <c:noMultiLvlLbl val="0"/>
      </c:catAx>
      <c:valAx>
        <c:axId val="5122099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2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125120669256841"/>
          <c:y val="3.1352661448688771E-2"/>
          <c:w val="0.33154493977165383"/>
          <c:h val="0.8865013818176003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Активные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0.54</c:v>
                </c:pt>
                <c:pt idx="1">
                  <c:v>0.27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Менее активные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2018-2019гг.</c:v>
                </c:pt>
                <c:pt idx="1">
                  <c:v>2020-2021гг.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0.46</c:v>
                </c:pt>
                <c:pt idx="1">
                  <c:v>0.73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12480"/>
        <c:axId val="51223872"/>
      </c:barChart>
      <c:catAx>
        <c:axId val="8981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223872"/>
        <c:crosses val="autoZero"/>
        <c:auto val="1"/>
        <c:lblAlgn val="ctr"/>
        <c:lblOffset val="100"/>
        <c:noMultiLvlLbl val="0"/>
      </c:catAx>
      <c:valAx>
        <c:axId val="5122387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12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46669839581176"/>
          <c:y val="8.7225286262213375E-2"/>
          <c:w val="0.34399983202217305"/>
          <c:h val="0.65793155303499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высшее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1-ребенок</c:v>
                </c:pt>
                <c:pt idx="1">
                  <c:v>2-ребенка</c:v>
                </c:pt>
                <c:pt idx="2">
                  <c:v>3 и более детей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 formatCode="0%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Средне специальное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1-ребенок</c:v>
                </c:pt>
                <c:pt idx="1">
                  <c:v>2-ребенка</c:v>
                </c:pt>
                <c:pt idx="2">
                  <c:v>3 и более детей</c:v>
                </c:pt>
              </c:strCache>
            </c:strRef>
          </c:cat>
          <c:val>
            <c:numRef>
              <c:f>Лист1!$C$2:$C$4</c:f>
              <c:numCache>
                <c:formatCode>0%</c:formatCode>
                <c:ptCount val="3"/>
                <c:pt idx="1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 имеют образование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1-ребенок</c:v>
                </c:pt>
                <c:pt idx="1">
                  <c:v>2-ребенка</c:v>
                </c:pt>
                <c:pt idx="2">
                  <c:v>3 и более детей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820160"/>
        <c:axId val="134685824"/>
      </c:barChart>
      <c:catAx>
        <c:axId val="8982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4685824"/>
        <c:crosses val="autoZero"/>
        <c:auto val="1"/>
        <c:lblAlgn val="ctr"/>
        <c:lblOffset val="100"/>
        <c:noMultiLvlLbl val="0"/>
      </c:catAx>
      <c:valAx>
        <c:axId val="13468582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89820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КВАЛИФИКАЦИОННЫЕ КАТЕГОРИИ</a:t>
            </a:r>
            <a:endParaRPr lang="ru-RU" sz="1400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5391777456825784"/>
          <c:y val="1.9438831484955173E-2"/>
        </c:manualLayout>
      </c:layout>
      <c:overlay val="1"/>
      <c:spPr>
        <a:solidFill>
          <a:schemeClr val="bg1"/>
        </a:solidFill>
        <a:ln>
          <a:solidFill>
            <a:srgbClr val="993366"/>
          </a:solidFill>
        </a:ln>
      </c:spPr>
    </c:title>
    <c:autoTitleDeleted val="0"/>
    <c:view3D>
      <c:rotX val="30"/>
      <c:rotY val="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019051967898836"/>
          <c:y val="9.7353815962959597E-2"/>
          <c:w val="0.76398632621873264"/>
          <c:h val="0.74603352357488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strRef>
              <c:f>Лист1!$A$2:$A$5</c:f>
              <c:strCache>
                <c:ptCount val="4"/>
                <c:pt idx="0">
                  <c:v>1 квал. Кат</c:v>
                </c:pt>
                <c:pt idx="1">
                  <c:v>2 квал. Кат.</c:v>
                </c:pt>
                <c:pt idx="2">
                  <c:v>соотв. ан. долж..</c:v>
                </c:pt>
                <c:pt idx="3">
                  <c:v>не имеют кат.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квал. Кат</c:v>
                </c:pt>
                <c:pt idx="1">
                  <c:v>2 квал. Кат.</c:v>
                </c:pt>
                <c:pt idx="2">
                  <c:v>соотв. ан. долж..</c:v>
                </c:pt>
                <c:pt idx="3">
                  <c:v>не имеют кат.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33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Столбец4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квал. Кат</c:v>
                </c:pt>
                <c:pt idx="1">
                  <c:v>2 квал. Кат.</c:v>
                </c:pt>
                <c:pt idx="2">
                  <c:v>соотв. ан. долж..</c:v>
                </c:pt>
                <c:pt idx="3">
                  <c:v>не имеют кат.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2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1 квал. Кат</c:v>
                </c:pt>
                <c:pt idx="1">
                  <c:v>2 квал. Кат.</c:v>
                </c:pt>
                <c:pt idx="2">
                  <c:v>соотв. ан. долж..</c:v>
                </c:pt>
                <c:pt idx="3">
                  <c:v>не имеют кат.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>
                <a:solidFill>
                  <a:schemeClr val="accent4">
                    <a:lumMod val="20000"/>
                    <a:lumOff val="80000"/>
                  </a:schemeClr>
                </a:solidFill>
              </a:defRPr>
            </a:pPr>
            <a:endParaRPr lang="ru-RU"/>
          </a:p>
        </c:txPr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34835697268204768"/>
          <c:y val="0.3467220400420733"/>
          <c:w val="0.45065208803960055"/>
          <c:h val="0.17239822350460951"/>
        </c:manualLayout>
      </c:layout>
      <c:overlay val="1"/>
      <c:txPr>
        <a:bodyPr/>
        <a:lstStyle/>
        <a:p>
          <a:pPr>
            <a:defRPr sz="1050" b="1">
              <a:solidFill>
                <a:schemeClr val="accent4">
                  <a:lumMod val="20000"/>
                  <a:lumOff val="80000"/>
                </a:schemeClr>
              </a:solidFill>
            </a:defRPr>
          </a:pPr>
          <a:endParaRPr lang="ru-RU"/>
        </a:p>
      </c:txPr>
    </c:legend>
    <c:plotVisOnly val="1"/>
    <c:dispBlanksAs val="zero"/>
    <c:showDLblsOverMax val="1"/>
  </c:chart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0.73307</cdr:x>
      <cdr:y>0.22691</cdr:y>
    </cdr:from>
    <cdr:to>
      <cdr:x>0.88871</cdr:x>
      <cdr:y>0.30544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585117" y="792689"/>
          <a:ext cx="973436" cy="27434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1A45D-DC84-4707-9353-A921133AA881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B9C26-99A7-424B-95AD-6990D53384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5331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B9C26-99A7-424B-95AD-6990D533846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39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чт 12.01.23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21547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  <a:t/>
            </a:r>
            <a:br>
              <a:rPr lang="ru-RU" sz="2000" b="1" dirty="0">
                <a:solidFill>
                  <a:schemeClr val="bg1"/>
                </a:solidFill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МУНИЦИПАЛЬНОЕ БЮДЖЕТНОЕ ДОШКОЛЬНОЕ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ОБРАЗОВАТЕЛЬНОЕ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УЧРЕЖДЕНИЕ</a:t>
            </a:r>
          </a:p>
          <a:p>
            <a:pPr algn="ctr">
              <a:defRPr/>
            </a:pP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 ИЛЬИНСКИЙ </a:t>
            </a:r>
            <a:r>
              <a:rPr lang="ru-RU" sz="2000" b="1" i="1" dirty="0">
                <a:solidFill>
                  <a:schemeClr val="bg1"/>
                </a:solidFill>
                <a:cs typeface="Times New Roman" pitchFamily="18" charset="0"/>
              </a:rPr>
              <a:t>ДЕТСКИЙ 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САД</a:t>
            </a:r>
            <a:endParaRPr lang="ru-RU" sz="2000" b="1" i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2482516"/>
            <a:ext cx="6854628" cy="1938992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ОТЧЕТ ПО ПРОГРАММЕ </a:t>
            </a: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РАЗВИТИЯ</a:t>
            </a:r>
          </a:p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j-lt"/>
              </a:rPr>
              <a:t>на 2019-2022 год</a:t>
            </a:r>
            <a:endParaRPr lang="ru-RU" sz="40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G:\аттестация руководителя\733942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898" y="4515518"/>
            <a:ext cx="1872208" cy="1300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28860" y="5786454"/>
            <a:ext cx="67151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Выполнил: заведующий </a:t>
            </a:r>
            <a:r>
              <a:rPr lang="ru-RU" sz="2000" b="1" i="1" dirty="0" err="1" smtClean="0">
                <a:solidFill>
                  <a:schemeClr val="bg1"/>
                </a:solidFill>
                <a:cs typeface="Times New Roman" pitchFamily="18" charset="0"/>
              </a:rPr>
              <a:t>Лексудеева</a:t>
            </a:r>
            <a:r>
              <a:rPr lang="ru-RU" sz="2000" b="1" i="1" dirty="0" smtClean="0">
                <a:solidFill>
                  <a:schemeClr val="bg1"/>
                </a:solidFill>
                <a:cs typeface="Times New Roman" pitchFamily="18" charset="0"/>
              </a:rPr>
              <a:t>  Елена Анатольевна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6215082"/>
            <a:ext cx="26849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с. </a:t>
            </a:r>
            <a:r>
              <a:rPr lang="ru-RU" sz="2400" b="1" dirty="0" err="1" smtClean="0">
                <a:solidFill>
                  <a:schemeClr val="bg1"/>
                </a:solidFill>
                <a:cs typeface="Times New Roman" pitchFamily="18" charset="0"/>
              </a:rPr>
              <a:t>Ильинское</a:t>
            </a:r>
            <a:r>
              <a:rPr lang="ru-RU" sz="2400" b="1" dirty="0" smtClean="0">
                <a:solidFill>
                  <a:schemeClr val="bg1"/>
                </a:solidFill>
                <a:cs typeface="Times New Roman" pitchFamily="18" charset="0"/>
              </a:rPr>
              <a:t>, 2022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0"/>
            <a:ext cx="9144032" cy="698572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15616" y="236070"/>
            <a:ext cx="795696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0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ПОВЫШЕНИЕ КОМПЕТЕНТНОСТИ ПЕДАГОГОВ</a:t>
            </a:r>
            <a:endParaRPr lang="ru-RU" sz="30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99792" y="4963988"/>
            <a:ext cx="3232380" cy="17281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Переподготовка педагогов</a:t>
            </a:r>
            <a:endParaRPr lang="ru-RU" sz="20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29256" y="1000108"/>
            <a:ext cx="3357586" cy="171451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Участие педагогов ДОУ в педсоветах, семинарах практикумах, </a:t>
            </a:r>
            <a:r>
              <a:rPr lang="ru-RU" sz="2000" b="1" dirty="0" err="1" smtClean="0"/>
              <a:t>методобъединениях</a:t>
            </a:r>
            <a:r>
              <a:rPr lang="ru-RU" sz="2000" b="1" dirty="0" smtClean="0"/>
              <a:t> района, </a:t>
            </a:r>
            <a:r>
              <a:rPr lang="ru-RU" sz="2000" b="1" dirty="0" err="1" smtClean="0"/>
              <a:t>вебинарах</a:t>
            </a:r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786182" y="2928934"/>
            <a:ext cx="3728038" cy="18573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Получение педагогами высшего профессионального образования</a:t>
            </a:r>
            <a:endParaRPr lang="ru-RU" sz="2000" b="1" dirty="0"/>
          </a:p>
        </p:txBody>
      </p:sp>
      <p:pic>
        <p:nvPicPr>
          <p:cNvPr id="2050" name="Picture 2" descr="G:\аттестация руководителя\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75" y="828329"/>
            <a:ext cx="3456383" cy="24494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МАТЕРИАЛЬНО-ТЕХНИЧЕСКОЕ И ПРОГРАММНО-МЕТОДИЧЕСКОЕ ОСНАЩЕНИЕ</a:t>
            </a:r>
            <a:endParaRPr lang="ru-RU" sz="28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1484784"/>
            <a:ext cx="1944216" cy="25202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G:\аттестация руководителя\для презентации\презентация 0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06" y="1357298"/>
            <a:ext cx="4046574" cy="32147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3" name="Прямоугольник 12"/>
          <p:cNvSpPr/>
          <p:nvPr/>
        </p:nvSpPr>
        <p:spPr>
          <a:xfrm>
            <a:off x="357158" y="156969"/>
            <a:ext cx="8429652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МАТЕРИАЛЬНО-ТЕХНИЧЕСКОЕ </a:t>
            </a:r>
          </a:p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ПРОГРАММНОЕ ОБЕСПЕЧЕНИЕ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4" name="Picture 3" descr="G:\аттестация руководителя\для презентации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4759507"/>
            <a:ext cx="3429024" cy="18842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56" y="1479228"/>
            <a:ext cx="4436825" cy="29578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" name="Picture 3" descr="H:\аттестация руководителя\для презентации\презентация 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40768"/>
            <a:ext cx="3643338" cy="23712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аттестация руководителя\для презентации\презентация 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10" y="1340768"/>
            <a:ext cx="3481508" cy="23369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G:\аттестация руководителя\для презентации\презентация 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9" y="4214818"/>
            <a:ext cx="3573733" cy="23856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аттестация руководителя\для презентации\презентация 0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4286256"/>
            <a:ext cx="3481508" cy="23856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G:\аттестация руководителя\для презентации\презентация 03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0" y="2714620"/>
            <a:ext cx="2918101" cy="21885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>
            <a:off x="714348" y="65766"/>
            <a:ext cx="80010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ПРЕДМЕТНО-РАЗВИВАЮЩАЯ СРЕДА В ДОУ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4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3049" y="1175847"/>
            <a:ext cx="3766957" cy="29318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6699"/>
                </a:solidFill>
                <a:cs typeface="Times New Roman" pitchFamily="18" charset="0"/>
              </a:rPr>
              <a:t>Проект: </a:t>
            </a:r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6699"/>
                </a:solidFill>
                <a:cs typeface="Times New Roman" pitchFamily="18" charset="0"/>
              </a:rPr>
              <a:t>«Родной край»</a:t>
            </a: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85344" y="1196752"/>
            <a:ext cx="3745556" cy="282856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6699"/>
                </a:solidFill>
                <a:cs typeface="Times New Roman" pitchFamily="18" charset="0"/>
              </a:rPr>
              <a:t>Проект</a:t>
            </a:r>
            <a:r>
              <a:rPr lang="ru-RU" sz="2000" b="1" dirty="0">
                <a:solidFill>
                  <a:srgbClr val="666699"/>
                </a:solidFill>
                <a:cs typeface="Times New Roman" pitchFamily="18" charset="0"/>
              </a:rPr>
              <a:t>: </a:t>
            </a:r>
            <a:r>
              <a:rPr lang="ru-RU" sz="2000" b="1" dirty="0" smtClean="0">
                <a:solidFill>
                  <a:srgbClr val="666699"/>
                </a:solidFill>
                <a:cs typeface="Times New Roman" pitchFamily="18" charset="0"/>
              </a:rPr>
              <a:t>«Здоровье»</a:t>
            </a: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43807" y="4259987"/>
            <a:ext cx="5976665" cy="24093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666699"/>
                </a:solidFill>
                <a:cs typeface="Times New Roman" pitchFamily="18" charset="0"/>
              </a:rPr>
              <a:t>Проект: </a:t>
            </a:r>
            <a:r>
              <a:rPr lang="ru-RU" sz="2000" b="1" dirty="0" smtClean="0">
                <a:solidFill>
                  <a:srgbClr val="666699"/>
                </a:solidFill>
                <a:cs typeface="Times New Roman" pitchFamily="18" charset="0"/>
              </a:rPr>
              <a:t>«Сотрудничество»</a:t>
            </a: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666699"/>
                </a:solidFill>
                <a:cs typeface="Times New Roman" pitchFamily="18" charset="0"/>
              </a:rPr>
              <a:t> </a:t>
            </a: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 smtClean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666699"/>
              </a:solidFill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5344" y="142864"/>
            <a:ext cx="7344816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РЕАЛИЗАЦИЯ ИННОВАЦИОННОГО СОДЕРЖАНИЯ ПРОГРАММЫ РАЗВИТИЯ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439" y="1714500"/>
            <a:ext cx="2874531" cy="2155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019" y="1909878"/>
            <a:ext cx="3136853" cy="2091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375" y="4524133"/>
            <a:ext cx="3114432" cy="207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85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364" y="1700808"/>
            <a:ext cx="8363272" cy="5417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b="1" dirty="0" smtClean="0">
                <a:solidFill>
                  <a:srgbClr val="002060"/>
                </a:solidFill>
              </a:rPr>
              <a:t>     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1142"/>
            <a:ext cx="8229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«Здоровье»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1052736"/>
            <a:ext cx="8229600" cy="5539978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</a:t>
            </a:r>
            <a:r>
              <a:rPr lang="ru-RU" sz="1600" b="1" dirty="0" smtClean="0">
                <a:solidFill>
                  <a:srgbClr val="002060"/>
                </a:solidFill>
              </a:rPr>
              <a:t>Цель</a:t>
            </a:r>
            <a:r>
              <a:rPr lang="ru-RU" sz="1600" b="1" dirty="0">
                <a:solidFill>
                  <a:srgbClr val="002060"/>
                </a:solidFill>
              </a:rPr>
              <a:t>:</a:t>
            </a:r>
            <a:r>
              <a:rPr lang="ru-RU" sz="1600" dirty="0">
                <a:solidFill>
                  <a:srgbClr val="002060"/>
                </a:solidFill>
              </a:rPr>
              <a:t> приобщение детей к здоровому образу жизни. </a:t>
            </a:r>
            <a:endParaRPr lang="ru-RU" sz="1600" dirty="0" smtClean="0">
              <a:solidFill>
                <a:srgbClr val="002060"/>
              </a:solidFill>
            </a:endParaRPr>
          </a:p>
          <a:p>
            <a:r>
              <a:rPr lang="ru-RU" sz="1600" dirty="0" smtClean="0">
                <a:solidFill>
                  <a:srgbClr val="002060"/>
                </a:solidFill>
              </a:rPr>
              <a:t>                                               </a:t>
            </a: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       Задачи:</a:t>
            </a:r>
            <a:endParaRPr lang="ru-RU" sz="1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Обеспечить раннее формирование ориентации ценностей ЗОЖ у детей дошкольного возраста.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Обеспечить условия для полноценного физического развития детей в ДОУ.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Повысить  педагогическое мастерство и деловую квалификацию педагогов  по организации двигательной деятельности детей.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Вооружить родителей психолого-педагогическими знаниями по воспитанию здорового и физически развитого ребенка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1600" dirty="0">
              <a:solidFill>
                <a:srgbClr val="002060"/>
              </a:solidFill>
            </a:endParaRPr>
          </a:p>
          <a:p>
            <a:r>
              <a:rPr lang="ru-RU" sz="1600" b="1" dirty="0">
                <a:solidFill>
                  <a:srgbClr val="002060"/>
                </a:solidFill>
              </a:rPr>
              <a:t>        Прогнозируемый результат</a:t>
            </a:r>
            <a:r>
              <a:rPr lang="ru-RU" sz="1600" dirty="0">
                <a:solidFill>
                  <a:srgbClr val="00206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Снижение уровня заболеваемости детей.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Повышение интереса детей к физическим упражнениям и спорту.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Создание безопасных условий для  жизни и здоровья участников образовательного процесса.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Оснащение предметно-развивающей среды ДОО оборудованием для развития двигательных навыков о проведения занятий физической культурой.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Формирование стойкой мотивации на поддержание здорового образа жизни в семье.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1600" dirty="0">
                <a:solidFill>
                  <a:srgbClr val="002060"/>
                </a:solidFill>
              </a:rPr>
              <a:t>Повышение педагогами своего профессионального уровня в вопросах здоровье сбережения    и практических навыков  в организации двигательной деятельности дошкольников.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4727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УЛЬТАТИВНОСТЬ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" y="18024"/>
            <a:ext cx="9144000" cy="68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2" name="Picture 4" descr="G:\аттестация руководителя\для презентации\презентация 0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35" y="995331"/>
            <a:ext cx="4187529" cy="3216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14348" y="214290"/>
            <a:ext cx="8001056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«ЗДОРОВЬЕ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»</a:t>
            </a:r>
            <a:endParaRPr lang="ru-RU" sz="32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29" y="3217562"/>
            <a:ext cx="5139399" cy="34262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5688632"/>
          </a:xfrm>
          <a:solidFill>
            <a:schemeClr val="lt1"/>
          </a:solidFill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b="1" dirty="0"/>
              <a:t> </a:t>
            </a:r>
            <a:r>
              <a:rPr lang="ru-RU" b="1" dirty="0" smtClean="0"/>
              <a:t>           </a:t>
            </a:r>
            <a:r>
              <a:rPr lang="ru-RU" sz="5600" b="1" dirty="0" smtClean="0">
                <a:solidFill>
                  <a:srgbClr val="002060"/>
                </a:solidFill>
              </a:rPr>
              <a:t>Цель:</a:t>
            </a:r>
            <a:r>
              <a:rPr lang="ru-RU" sz="5600" dirty="0" smtClean="0">
                <a:solidFill>
                  <a:srgbClr val="002060"/>
                </a:solidFill>
              </a:rPr>
              <a:t> </a:t>
            </a:r>
            <a:r>
              <a:rPr lang="ru-RU" sz="5600" dirty="0">
                <a:solidFill>
                  <a:srgbClr val="002060"/>
                </a:solidFill>
              </a:rPr>
              <a:t>формирование представлений о многообразии человеческих отношений, о нормах и </a:t>
            </a:r>
            <a:r>
              <a:rPr lang="ru-RU" sz="5600" dirty="0" smtClean="0">
                <a:solidFill>
                  <a:srgbClr val="002060"/>
                </a:solidFill>
              </a:rPr>
              <a:t>  </a:t>
            </a:r>
          </a:p>
          <a:p>
            <a:pPr marL="0" indent="0">
              <a:buNone/>
            </a:pPr>
            <a:r>
              <a:rPr lang="ru-RU" sz="5600" dirty="0">
                <a:solidFill>
                  <a:srgbClr val="002060"/>
                </a:solidFill>
              </a:rPr>
              <a:t> </a:t>
            </a:r>
            <a:r>
              <a:rPr lang="ru-RU" sz="5600" dirty="0" smtClean="0">
                <a:solidFill>
                  <a:srgbClr val="002060"/>
                </a:solidFill>
              </a:rPr>
              <a:t>                правилах жизни </a:t>
            </a:r>
            <a:r>
              <a:rPr lang="ru-RU" sz="5600" dirty="0">
                <a:solidFill>
                  <a:srgbClr val="002060"/>
                </a:solidFill>
              </a:rPr>
              <a:t>в обществе, социуме ближайшего окружения</a:t>
            </a:r>
            <a:r>
              <a:rPr lang="ru-RU" sz="5600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          Задачи</a:t>
            </a:r>
            <a:r>
              <a:rPr lang="ru-RU" sz="5600" b="1" dirty="0">
                <a:solidFill>
                  <a:srgbClr val="002060"/>
                </a:solidFill>
              </a:rPr>
              <a:t>:</a:t>
            </a:r>
            <a:endParaRPr lang="ru-RU" sz="56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разработать дидактическую последовательность ознакомления дошкольников с социумом ближайшего окружения,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 познакомить с социумом села, историческими сведениями и современной жизнью,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 научить ребенка свободно ориентироваться там, где он живет, где находится его детский сад, школа, в которой он будет учиться, домом культуры, библиотекой и т.п.,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формировать навыки поведения в различных зданиях и помещениях социальных институтов ближайшего окружения (учреждения образования, здравоохранения, сферы услуг, торговый центр),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воспитывать бережное отношение к памятникам природы,   к достопримечательностям села,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воспитывать любовь к своей малой родине, бережное и ответственное к ней отношение,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формировать у детей образ села, желание гордиться своим селом,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организация жизнедеятельности детей в пространстве русской культуры с акцентом на сельский характер,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подготовка к школе, воспитание желание учиться, создание положительного образа школы,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стать центром созидательных, творческих инициатив, значимых не только для дошкольного сообщества, но и для жителей села, организация социальных акций,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вооружить детей моделями поведения, которые помогут им адекватно реагировать на происходящее в конкретных жизненных ситуациях</a:t>
            </a:r>
            <a:r>
              <a:rPr lang="ru-RU" sz="5600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5600" b="1" dirty="0" smtClean="0">
                <a:solidFill>
                  <a:srgbClr val="002060"/>
                </a:solidFill>
              </a:rPr>
              <a:t>Результат</a:t>
            </a:r>
            <a:r>
              <a:rPr lang="ru-RU" sz="5600" dirty="0">
                <a:solidFill>
                  <a:srgbClr val="002060"/>
                </a:solidFill>
              </a:rPr>
              <a:t>: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сформированный образ родного села, гордость за свою малую родину;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партнерское сотрудничество с социальными институтами, активное участие         в совместных мероприятиях;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ориентировка детей в микросоциуме;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5600" dirty="0">
                <a:solidFill>
                  <a:srgbClr val="002060"/>
                </a:solidFill>
              </a:rPr>
              <a:t>сформированное желание идти в школу.</a:t>
            </a:r>
            <a:r>
              <a:rPr lang="ru-RU" sz="5600" b="1" dirty="0">
                <a:solidFill>
                  <a:srgbClr val="002060"/>
                </a:solidFill>
              </a:rPr>
              <a:t>             </a:t>
            </a:r>
            <a:endParaRPr lang="ru-RU" sz="5600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ru-RU" sz="6400" dirty="0">
              <a:solidFill>
                <a:srgbClr val="002060"/>
              </a:solidFill>
            </a:endParaRPr>
          </a:p>
          <a:p>
            <a:endParaRPr lang="ru-RU" sz="6400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«Родной край»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01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42852"/>
            <a:ext cx="80010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«Родной край»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696711"/>
            <a:ext cx="5132596" cy="34217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53387"/>
            <a:ext cx="3741946" cy="24946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53387"/>
            <a:ext cx="3805943" cy="25372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314" y="1124744"/>
            <a:ext cx="8229600" cy="5400600"/>
          </a:xfrm>
          <a:solidFill>
            <a:schemeClr val="bg1"/>
          </a:solidFill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  </a:t>
            </a:r>
            <a:r>
              <a:rPr lang="ru-RU" sz="3400" b="1" dirty="0" smtClean="0">
                <a:solidFill>
                  <a:srgbClr val="002060"/>
                </a:solidFill>
              </a:rPr>
              <a:t>Цель</a:t>
            </a:r>
            <a:r>
              <a:rPr lang="ru-RU" sz="3400" b="1" dirty="0">
                <a:solidFill>
                  <a:srgbClr val="002060"/>
                </a:solidFill>
              </a:rPr>
              <a:t>:</a:t>
            </a:r>
            <a:r>
              <a:rPr lang="ru-RU" sz="3400" dirty="0">
                <a:solidFill>
                  <a:srgbClr val="002060"/>
                </a:solidFill>
              </a:rPr>
              <a:t> развитие партнерства педагогов и родителей в деятельности ДОО.      </a:t>
            </a:r>
            <a:endParaRPr lang="ru-RU" sz="3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002060"/>
                </a:solidFill>
              </a:rPr>
              <a:t>         </a:t>
            </a: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Задачи</a:t>
            </a:r>
            <a:r>
              <a:rPr lang="ru-RU" sz="3400" b="1" dirty="0">
                <a:solidFill>
                  <a:srgbClr val="002060"/>
                </a:solidFill>
              </a:rPr>
              <a:t>:</a:t>
            </a:r>
            <a:endParaRPr lang="ru-RU" sz="34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создание благоприятных условий для повышения педагогической и психологической грамотности родителей в воспитании и образовании детей дошкольного возраста;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определить новые направления работы с родителями; 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освоить новые техники общения с родителями, привлечь родителей к сотрудничеству с  воспитателями;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разработать новые формы совместной деятельности детей и родителей;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установить партнерские отношения между всеми участниками образовательного процесса.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002060"/>
                </a:solidFill>
              </a:rPr>
              <a:t> </a:t>
            </a:r>
            <a:endParaRPr lang="ru-RU" sz="34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3400" b="1" dirty="0" smtClean="0">
                <a:solidFill>
                  <a:srgbClr val="002060"/>
                </a:solidFill>
              </a:rPr>
              <a:t>        </a:t>
            </a:r>
            <a:r>
              <a:rPr lang="ru-RU" sz="3400" b="1" dirty="0">
                <a:solidFill>
                  <a:srgbClr val="002060"/>
                </a:solidFill>
              </a:rPr>
              <a:t>Р</a:t>
            </a:r>
            <a:r>
              <a:rPr lang="ru-RU" sz="3400" b="1" dirty="0" smtClean="0">
                <a:solidFill>
                  <a:srgbClr val="002060"/>
                </a:solidFill>
              </a:rPr>
              <a:t>езультат</a:t>
            </a:r>
            <a:r>
              <a:rPr lang="ru-RU" sz="3400" b="1" dirty="0">
                <a:solidFill>
                  <a:srgbClr val="002060"/>
                </a:solidFill>
              </a:rPr>
              <a:t>:</a:t>
            </a:r>
            <a:endParaRPr lang="ru-RU" sz="34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активное включение родителей в образовательный процесс ДОУ;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 err="1">
                <a:solidFill>
                  <a:srgbClr val="002060"/>
                </a:solidFill>
              </a:rPr>
              <a:t>сформированность</a:t>
            </a:r>
            <a:r>
              <a:rPr lang="ru-RU" sz="3400" dirty="0">
                <a:solidFill>
                  <a:srgbClr val="002060"/>
                </a:solidFill>
              </a:rPr>
              <a:t> интереса к сотрудничеству с дошкольным учреждением;    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 повышение </a:t>
            </a:r>
            <a:r>
              <a:rPr lang="ru-RU" sz="3400" dirty="0" err="1">
                <a:solidFill>
                  <a:srgbClr val="002060"/>
                </a:solidFill>
              </a:rPr>
              <a:t>психолого</a:t>
            </a:r>
            <a:r>
              <a:rPr lang="ru-RU" sz="3400" dirty="0">
                <a:solidFill>
                  <a:srgbClr val="002060"/>
                </a:solidFill>
              </a:rPr>
              <a:t> –педагогической  культуры в вопросах воспитания детей; 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установление единых педагогических позиций и требований ДОУ и семьи к воспитанию детей;</a:t>
            </a:r>
          </a:p>
          <a:p>
            <a:pPr lvl="0">
              <a:buFont typeface="Wingdings" panose="05000000000000000000" pitchFamily="2" charset="2"/>
              <a:buChar char="v"/>
            </a:pPr>
            <a:r>
              <a:rPr lang="ru-RU" sz="3400" dirty="0">
                <a:solidFill>
                  <a:srgbClr val="002060"/>
                </a:solidFill>
              </a:rPr>
              <a:t>повышение компетентности педагогов в организации взаимодействия с семьями воспитанников</a:t>
            </a:r>
            <a:r>
              <a:rPr lang="ru-RU" sz="3400" dirty="0" smtClean="0">
                <a:solidFill>
                  <a:srgbClr val="002060"/>
                </a:solidFill>
              </a:rPr>
              <a:t>.</a:t>
            </a:r>
          </a:p>
          <a:p>
            <a:pPr lvl="0">
              <a:buFont typeface="Wingdings" panose="05000000000000000000" pitchFamily="2" charset="2"/>
              <a:buChar char="v"/>
            </a:pPr>
            <a:endParaRPr lang="ru-RU" sz="3400" dirty="0">
              <a:solidFill>
                <a:srgbClr val="002060"/>
              </a:solidFill>
            </a:endParaRPr>
          </a:p>
          <a:p>
            <a:pPr lvl="0">
              <a:buFont typeface="Wingdings" panose="05000000000000000000" pitchFamily="2" charset="2"/>
              <a:buChar char="v"/>
            </a:pPr>
            <a:endParaRPr lang="ru-RU" sz="3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46314" y="188640"/>
            <a:ext cx="822960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«Сотрудничество»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60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УЛЬТАТИВНОСТЬ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9144000" cy="684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433" y="186452"/>
            <a:ext cx="800105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ПРОЕКТ «СОТРУДНИЧЕСТВО»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733" y="1748583"/>
            <a:ext cx="3772697" cy="39141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7" y="930909"/>
            <a:ext cx="4719245" cy="31461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00" y="4259987"/>
            <a:ext cx="3733647" cy="24890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81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ВЕДУЩАЯ ИДЕЯ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3008" y="1142984"/>
            <a:ext cx="7858148" cy="33239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100" b="1" dirty="0" smtClean="0"/>
              <a:t>   </a:t>
            </a:r>
            <a:r>
              <a:rPr lang="ru-RU" sz="2100" b="1" dirty="0"/>
              <a:t>С</a:t>
            </a:r>
            <a:r>
              <a:rPr lang="ru-RU" sz="2100" b="1" dirty="0" smtClean="0"/>
              <a:t>оздание </a:t>
            </a:r>
            <a:r>
              <a:rPr lang="ru-RU" sz="2100" b="1" dirty="0"/>
              <a:t>модели сельского ДОУ, ориентированного на социализацию выпускников детского сада в </a:t>
            </a:r>
            <a:r>
              <a:rPr lang="ru-RU" sz="2100" b="1" dirty="0" smtClean="0"/>
              <a:t>обществе</a:t>
            </a:r>
            <a:r>
              <a:rPr lang="ru-RU" sz="2100" b="1" dirty="0"/>
              <a:t>.</a:t>
            </a:r>
          </a:p>
          <a:p>
            <a:pPr lvl="0" algn="just"/>
            <a:endParaRPr lang="ru-RU" sz="2100" b="1" dirty="0" smtClean="0">
              <a:solidFill>
                <a:schemeClr val="accent6"/>
              </a:solidFill>
            </a:endParaRPr>
          </a:p>
          <a:p>
            <a:pPr lvl="0" algn="just">
              <a:buFont typeface="Wingdings" pitchFamily="2" charset="2"/>
              <a:buChar char="v"/>
            </a:pPr>
            <a:r>
              <a:rPr lang="ru-RU" sz="2100" b="1" dirty="0" smtClean="0"/>
              <a:t>   Повышение качества дошкольного образования за счет приведения в соответствие с требованиями ФГОС ДО комплекса необходимых условий: кадровых, материально- технических, организационно-содержательных, информационно-экспертных, финансово-экономических.</a:t>
            </a:r>
          </a:p>
          <a:p>
            <a:pPr algn="just"/>
            <a:endParaRPr lang="ru-RU" sz="2100" b="1" dirty="0" smtClean="0"/>
          </a:p>
          <a:p>
            <a:pPr algn="just">
              <a:buFont typeface="Wingdings" pitchFamily="2" charset="2"/>
              <a:buChar char="v"/>
            </a:pPr>
            <a:endParaRPr lang="ru-RU" sz="21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304800"/>
            <a:ext cx="8143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bg1"/>
                </a:solidFill>
                <a:cs typeface="Times New Roman" pitchFamily="18" charset="0"/>
              </a:rPr>
              <a:t>ПЕРСПЕКТИВА РАЗВИТИЯ </a:t>
            </a:r>
            <a:r>
              <a:rPr lang="ru-RU" sz="54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ДОУ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1228130"/>
            <a:ext cx="8352928" cy="29209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Дошкольное образование приобретет большую социальную значимость.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Система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психолого-педагогических.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мероприятий по внедрению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здоровьеформирующих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педагогических технологий в образовательный процесс позволит актуализировать проблему </a:t>
            </a:r>
            <a:r>
              <a:rPr lang="ru-RU" b="1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здоровьесбережения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и найти новые эффективные методы ее решения.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Родители начнут понимать, что дошкольный возраст – это важный период, который будет влиять на последующее становление детской личности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159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Сформированное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желание идти в школу.             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2159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Ориентировка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детей в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микросоциуме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846" y="4341201"/>
            <a:ext cx="3479170" cy="231944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6" y="4375081"/>
            <a:ext cx="3428348" cy="2285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20" y="0"/>
            <a:ext cx="88582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БЛАГОДАРЮ </a:t>
            </a:r>
          </a:p>
          <a:p>
            <a:pPr algn="ctr">
              <a:defRPr/>
            </a:pPr>
            <a:r>
              <a:rPr lang="ru-RU" sz="6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ЗА ВНИМАНИЕ</a:t>
            </a:r>
            <a:endParaRPr lang="ru-RU" sz="6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4"/>
            <a:ext cx="9144032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36222"/>
            <a:ext cx="8001024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Создание условий для  формирования социально-адаптированной, здоровой личности, обладающей набором компетентностей, опыта социального поведения в социуме  и готовой к дальнейшему обучению в школе.</a:t>
            </a: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071538" y="3357562"/>
            <a:ext cx="7929618" cy="338554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b="1" dirty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solidFill>
                  <a:srgbClr val="22226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Обновление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содержания образования 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педагогических технологий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через введение ФГОС дошкольного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образования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endParaRPr lang="ru-RU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Построение модели приобщения дошкольников к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социальному миру в соответствии с их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возрастными и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индивидуальными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возможностями.</a:t>
            </a:r>
          </a:p>
          <a:p>
            <a:pPr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­Содействие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семейному воспитанию, возрождению отечественной педагогической культуры на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селе.</a:t>
            </a:r>
          </a:p>
          <a:p>
            <a:pPr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Расширение культурно-образовательного пространства воспитанников 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детского сада, способствующего умению ребенка свободно ориентироваться в социуме ближайшего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окружения.</a:t>
            </a:r>
          </a:p>
          <a:p>
            <a:pPr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 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овышение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профессионального уровня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педагогов.</a:t>
            </a:r>
          </a:p>
          <a:p>
            <a:pPr eaLnBrk="0" hangingPunct="0"/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­Укрепление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учебно-материальной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базы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eaLnBrk="0" hangingPunct="0"/>
            <a:endParaRPr lang="ru-RU" sz="1600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4" name="Блок-схема: решение 13"/>
          <p:cNvSpPr/>
          <p:nvPr/>
        </p:nvSpPr>
        <p:spPr>
          <a:xfrm>
            <a:off x="1178694" y="4581128"/>
            <a:ext cx="178595" cy="216024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решение 14"/>
          <p:cNvSpPr/>
          <p:nvPr/>
        </p:nvSpPr>
        <p:spPr>
          <a:xfrm>
            <a:off x="1178694" y="6093296"/>
            <a:ext cx="178595" cy="216024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решение 16"/>
          <p:cNvSpPr/>
          <p:nvPr/>
        </p:nvSpPr>
        <p:spPr>
          <a:xfrm>
            <a:off x="1178694" y="3438746"/>
            <a:ext cx="178595" cy="216023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решение 17"/>
          <p:cNvSpPr/>
          <p:nvPr/>
        </p:nvSpPr>
        <p:spPr>
          <a:xfrm>
            <a:off x="1178694" y="4077073"/>
            <a:ext cx="178595" cy="216023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решение 18"/>
          <p:cNvSpPr/>
          <p:nvPr/>
        </p:nvSpPr>
        <p:spPr>
          <a:xfrm>
            <a:off x="1178694" y="5074775"/>
            <a:ext cx="178596" cy="239685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решение 19"/>
          <p:cNvSpPr/>
          <p:nvPr/>
        </p:nvSpPr>
        <p:spPr>
          <a:xfrm>
            <a:off x="1178694" y="5827960"/>
            <a:ext cx="178596" cy="193328"/>
          </a:xfrm>
          <a:prstGeom prst="flowChartDecision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4446" y="2500306"/>
            <a:ext cx="7715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ЗАДАЧИ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52500" y="214290"/>
            <a:ext cx="81439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ЦЕЛЬ ПРОГРАММЫ</a:t>
            </a:r>
            <a:endParaRPr lang="ru-RU" sz="4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0"/>
            <a:ext cx="8143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ЭТАПЫ РЕАЛИЗАЦИИ</a:t>
            </a:r>
            <a:endParaRPr lang="ru-RU" sz="5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835743"/>
            <a:ext cx="7929618" cy="597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Группа 9"/>
          <p:cNvGrpSpPr>
            <a:grpSpLocks/>
          </p:cNvGrpSpPr>
          <p:nvPr/>
        </p:nvGrpSpPr>
        <p:grpSpPr bwMode="auto">
          <a:xfrm>
            <a:off x="1309671" y="1000108"/>
            <a:ext cx="904876" cy="1714512"/>
            <a:chOff x="0" y="1787"/>
            <a:chExt cx="905537" cy="1293622"/>
          </a:xfrm>
        </p:grpSpPr>
        <p:sp>
          <p:nvSpPr>
            <p:cNvPr id="10" name="Нашивка 9"/>
            <p:cNvSpPr/>
            <p:nvPr/>
          </p:nvSpPr>
          <p:spPr>
            <a:xfrm rot="5400000">
              <a:off x="-194042" y="195830"/>
              <a:ext cx="1293622" cy="90553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11" name="Нашивка 4"/>
            <p:cNvSpPr/>
            <p:nvPr/>
          </p:nvSpPr>
          <p:spPr>
            <a:xfrm>
              <a:off x="0" y="260511"/>
              <a:ext cx="905536" cy="581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</a:t>
              </a: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2357422" y="1214422"/>
            <a:ext cx="6500858" cy="120032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2019-2020 </a:t>
            </a: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- </a:t>
            </a:r>
            <a:r>
              <a:rPr lang="ru-RU" sz="2400" b="1" kern="10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подготовительный </a:t>
            </a: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– создание   </a:t>
            </a:r>
          </a:p>
          <a:p>
            <a:pPr>
              <a:defRPr/>
            </a:pP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</a:t>
            </a: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нормативной </a:t>
            </a: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и материальной </a:t>
            </a:r>
            <a:endParaRPr lang="ru-RU" sz="2400" b="1" kern="10" dirty="0" smtClean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базы, </a:t>
            </a:r>
            <a:r>
              <a:rPr lang="ru-RU" sz="2400" b="1" kern="10" dirty="0" err="1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адаптирование</a:t>
            </a: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программы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19" name="Группа 9"/>
          <p:cNvGrpSpPr>
            <a:grpSpLocks/>
          </p:cNvGrpSpPr>
          <p:nvPr/>
        </p:nvGrpSpPr>
        <p:grpSpPr bwMode="auto">
          <a:xfrm>
            <a:off x="1309670" y="2643182"/>
            <a:ext cx="904876" cy="1714512"/>
            <a:chOff x="0" y="1787"/>
            <a:chExt cx="905537" cy="1293622"/>
          </a:xfrm>
        </p:grpSpPr>
        <p:sp>
          <p:nvSpPr>
            <p:cNvPr id="20" name="Нашивка 19"/>
            <p:cNvSpPr/>
            <p:nvPr/>
          </p:nvSpPr>
          <p:spPr>
            <a:xfrm rot="5400000">
              <a:off x="-194042" y="195830"/>
              <a:ext cx="1293622" cy="90553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1" name="Нашивка 4"/>
            <p:cNvSpPr/>
            <p:nvPr/>
          </p:nvSpPr>
          <p:spPr>
            <a:xfrm>
              <a:off x="0" y="260511"/>
              <a:ext cx="905536" cy="581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2400" b="1" dirty="0" smtClean="0">
                  <a:solidFill>
                    <a:schemeClr val="accent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</a:t>
              </a:r>
            </a:p>
          </p:txBody>
        </p:sp>
      </p:grpSp>
      <p:grpSp>
        <p:nvGrpSpPr>
          <p:cNvPr id="22" name="Группа 9"/>
          <p:cNvGrpSpPr>
            <a:grpSpLocks/>
          </p:cNvGrpSpPr>
          <p:nvPr/>
        </p:nvGrpSpPr>
        <p:grpSpPr bwMode="auto">
          <a:xfrm>
            <a:off x="1357290" y="4429132"/>
            <a:ext cx="904876" cy="1714512"/>
            <a:chOff x="0" y="1787"/>
            <a:chExt cx="905537" cy="1293622"/>
          </a:xfrm>
        </p:grpSpPr>
        <p:sp>
          <p:nvSpPr>
            <p:cNvPr id="23" name="Нашивка 22"/>
            <p:cNvSpPr/>
            <p:nvPr/>
          </p:nvSpPr>
          <p:spPr>
            <a:xfrm rot="5400000">
              <a:off x="-194042" y="195830"/>
              <a:ext cx="1293622" cy="905536"/>
            </a:xfrm>
            <a:prstGeom prst="chevron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Нашивка 4"/>
            <p:cNvSpPr/>
            <p:nvPr/>
          </p:nvSpPr>
          <p:spPr>
            <a:xfrm>
              <a:off x="0" y="260511"/>
              <a:ext cx="905536" cy="58179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510" tIns="16510" rIns="16510" bIns="16510" spcCol="1270" anchor="ctr"/>
            <a:lstStyle/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11557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smtClean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III</a:t>
              </a:r>
              <a:r>
                <a:rPr lang="ru-RU" sz="2400" b="1" dirty="0" smtClean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accent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этап</a:t>
              </a: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428860" y="2714620"/>
            <a:ext cx="6286544" cy="126188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2020-2021 – практическая - реализация </a:t>
            </a:r>
            <a:endParaRPr lang="en-US" sz="2400" b="1" kern="10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1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                </a:t>
            </a:r>
            <a:r>
              <a:rPr lang="ru-RU" sz="2400" b="1" kern="1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инноваций</a:t>
            </a:r>
          </a:p>
          <a:p>
            <a:pPr>
              <a:defRPr/>
            </a:pPr>
            <a:endParaRPr lang="ru-RU" sz="2800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00298" y="4429132"/>
            <a:ext cx="6186502" cy="1200329"/>
          </a:xfrm>
          <a:prstGeom prst="rect">
            <a:avLst/>
          </a:prstGeom>
          <a:solidFill>
            <a:schemeClr val="bg1"/>
          </a:solidFill>
          <a:ln>
            <a:solidFill>
              <a:srgbClr val="993366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2022         – </a:t>
            </a:r>
            <a:r>
              <a:rPr lang="ru-RU" sz="2400" b="1" kern="1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итоговый </a:t>
            </a: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- обобщающий –</a:t>
            </a:r>
          </a:p>
          <a:p>
            <a:pPr>
              <a:defRPr/>
            </a:pPr>
            <a:r>
              <a:rPr lang="ru-RU" sz="2400" b="1" kern="10" dirty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</a:t>
            </a: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анализ результатов, </a:t>
            </a:r>
          </a:p>
          <a:p>
            <a:pPr>
              <a:defRPr/>
            </a:pPr>
            <a:r>
              <a:rPr lang="ru-RU" sz="2400" b="1" kern="10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                         внедрение передового опыта</a:t>
            </a:r>
            <a:endParaRPr lang="ru-RU" sz="2400" b="1" kern="10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14500"/>
            <a:ext cx="4572000" cy="3429000"/>
          </a:xfrm>
          <a:prstGeom prst="rect">
            <a:avLst/>
          </a:prstGeom>
          <a:noFill/>
        </p:spPr>
      </p:pic>
      <p:pic>
        <p:nvPicPr>
          <p:cNvPr id="1027" name="Picture 3" descr="C:\Users\света\Desktop\475381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000100" y="142852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РЕЗУЛЬТАТИВНОСТЬ РЕАЛИЗАЦИИ ПРОГРАММЫ</a:t>
            </a:r>
            <a:endParaRPr lang="ru-RU" sz="36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2571745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sz="4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390613"/>
            <a:ext cx="8715404" cy="532453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buFont typeface="Wingdings" pitchFamily="2" charset="2"/>
              <a:buChar char="v"/>
            </a:pPr>
            <a:r>
              <a:rPr lang="ru-RU" dirty="0" smtClean="0"/>
              <a:t>    </a:t>
            </a:r>
            <a:r>
              <a:rPr lang="ru-RU" sz="2000" dirty="0" smtClean="0"/>
              <a:t>Введение ФГОС  в практику ДОУ.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Улучшение  состояния физического, психического и социального здоровья детей.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Инновационная модель сельского ДОУ, ориентированного на социальное становление личности каждого воспитанника.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Расширение возможностей для населения в получении доступных видов и уровней качественного дошкольного образования через создание условий в ДОУ.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Расширение области участия родителей в деятельности ДОУ (участие  в образовательном процессе, в проведении совместных мероприятий); укрепление взаимодействия ДОУ и семьи.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Повышение качества образования и воспитания в ДОУ через введение современных педагогических технологий, в том числе информационно-коммуникационных.</a:t>
            </a:r>
          </a:p>
          <a:p>
            <a:pPr lvl="0">
              <a:buFont typeface="Wingdings" pitchFamily="2" charset="2"/>
              <a:buChar char="v"/>
            </a:pPr>
            <a:r>
              <a:rPr lang="ru-RU" sz="2000" dirty="0" smtClean="0"/>
              <a:t>   Развитие  социокультурных  связей  ДОУ с  партнерами  с  учетом особенностей.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/>
              <a:t>   Модернизация материально-технической базы.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971600" y="205090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ОЦЕНКА ОСВОЕНИЯ ООП ДОУ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3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714900"/>
              </p:ext>
            </p:extLst>
          </p:nvPr>
        </p:nvGraphicFramePr>
        <p:xfrm>
          <a:off x="323528" y="1196752"/>
          <a:ext cx="4803743" cy="3425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Объект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631564"/>
              </p:ext>
            </p:extLst>
          </p:nvPr>
        </p:nvGraphicFramePr>
        <p:xfrm>
          <a:off x="4644008" y="3269611"/>
          <a:ext cx="4800373" cy="3195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691680" y="1203446"/>
            <a:ext cx="49885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/>
              <a:t>69%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23728" y="1238740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71%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144421" y="1203446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86%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58687" y="1398986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66%</a:t>
            </a:r>
            <a:endParaRPr lang="ru-RU" sz="1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80289" y="1280728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70%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937862" y="3573015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78%</a:t>
            </a:r>
            <a:endParaRPr lang="ru-RU" sz="1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439007" y="3573015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78%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940152" y="3573016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76%</a:t>
            </a:r>
            <a:endParaRPr lang="ru-RU" sz="1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8064768" y="3726903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74%</a:t>
            </a:r>
            <a:endParaRPr lang="ru-RU" sz="1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501315" y="3436369"/>
            <a:ext cx="495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89</a:t>
            </a:r>
            <a:r>
              <a:rPr lang="ru-RU" sz="1400" dirty="0"/>
              <a:t>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3601" y="4535495"/>
            <a:ext cx="2615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2018 </a:t>
            </a:r>
            <a:r>
              <a:rPr lang="ru-RU" b="1" dirty="0"/>
              <a:t>- </a:t>
            </a:r>
            <a:r>
              <a:rPr lang="ru-RU" b="1" dirty="0" smtClean="0"/>
              <a:t>2019 </a:t>
            </a:r>
            <a:r>
              <a:rPr lang="ru-RU" b="1" dirty="0"/>
              <a:t>учебный год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67753" y="2813059"/>
            <a:ext cx="271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2020 </a:t>
            </a:r>
            <a:r>
              <a:rPr lang="ru-RU" b="1" dirty="0"/>
              <a:t>– </a:t>
            </a:r>
            <a:r>
              <a:rPr lang="ru-RU" b="1" dirty="0" smtClean="0"/>
              <a:t>2021  </a:t>
            </a:r>
            <a:r>
              <a:rPr lang="ru-RU" b="1" dirty="0"/>
              <a:t>учебный год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909437" y="2280311"/>
            <a:ext cx="17059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/>
              <a:t>Частично сформировано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28977" y="2562818"/>
            <a:ext cx="130356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Не сформировано</a:t>
            </a:r>
            <a:endParaRPr lang="ru-RU" sz="11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021020" y="5445224"/>
            <a:ext cx="11432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Частично</a:t>
            </a:r>
          </a:p>
          <a:p>
            <a:pPr algn="ctr"/>
            <a:r>
              <a:rPr lang="ru-RU" sz="1100" b="1" dirty="0" smtClean="0"/>
              <a:t> </a:t>
            </a:r>
            <a:r>
              <a:rPr lang="ru-RU" sz="1100" b="1" dirty="0"/>
              <a:t>сформировано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090462" y="5051696"/>
            <a:ext cx="111120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/>
              <a:t>Частично </a:t>
            </a:r>
            <a:endParaRPr lang="ru-RU" sz="1100" b="1" dirty="0" smtClean="0"/>
          </a:p>
          <a:p>
            <a:pPr algn="ctr"/>
            <a:r>
              <a:rPr lang="ru-RU" sz="1100" b="1" dirty="0" smtClean="0"/>
              <a:t>сформировано</a:t>
            </a:r>
            <a:endParaRPr lang="ru-RU" sz="11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014266" y="4781392"/>
            <a:ext cx="1127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00" b="1" dirty="0" smtClean="0"/>
              <a:t>Сформировано</a:t>
            </a:r>
            <a:endParaRPr lang="ru-RU" sz="11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653965" y="2378152"/>
            <a:ext cx="332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Уровень освоения детьми ООП</a:t>
            </a:r>
            <a:endParaRPr lang="ru-RU" altLang="ru-RU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50396" y="4204519"/>
            <a:ext cx="3322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cs typeface="Times New Roman" panose="02020603050405020304" pitchFamily="18" charset="0"/>
              </a:rPr>
              <a:t>Уровень освоения детьми ООП</a:t>
            </a:r>
            <a:endParaRPr lang="ru-RU" altLang="ru-RU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843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287568114"/>
              </p:ext>
            </p:extLst>
          </p:nvPr>
        </p:nvGraphicFramePr>
        <p:xfrm>
          <a:off x="571472" y="1714488"/>
          <a:ext cx="32147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1029178" y="1285860"/>
            <a:ext cx="1652696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ЗАБОЛЕВАЕМОСТЬ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981020373"/>
              </p:ext>
            </p:extLst>
          </p:nvPr>
        </p:nvGraphicFramePr>
        <p:xfrm>
          <a:off x="5143504" y="1714488"/>
          <a:ext cx="3214710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5573317" y="1285860"/>
            <a:ext cx="1527982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ПОСЕЩАЕМОСТЬ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9994527"/>
              </p:ext>
            </p:extLst>
          </p:nvPr>
        </p:nvGraphicFramePr>
        <p:xfrm>
          <a:off x="2123728" y="4395121"/>
          <a:ext cx="5286412" cy="2392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043"/>
                <a:gridCol w="1638043"/>
                <a:gridCol w="2010326"/>
              </a:tblGrid>
              <a:tr h="354766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1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Times New Roman" pitchFamily="18" charset="0"/>
                        </a:rPr>
                        <a:t>Карта здоровья воспитанников</a:t>
                      </a:r>
                      <a:endParaRPr kumimoji="0" lang="ru-RU" sz="2000" b="1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610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Группы здоровья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2019 г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2021 г</a:t>
                      </a:r>
                      <a:endParaRPr lang="ru-RU" sz="1600" b="1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547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 чел.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11 чел.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2 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9 чел.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9 чел.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47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3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 чел.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чел.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315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</a:rPr>
                        <a:t>4-5</a:t>
                      </a:r>
                      <a:endParaRPr lang="ru-RU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чел.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 чел.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971600" y="205090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КРИТЕРИИ ЗДОРОВЬЯ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948814" y="1128053"/>
            <a:ext cx="3370345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ОБРАЗОВАТЕЛЬНЫЙ УРОВЕНЬ РАЗВИТИЯ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112525952"/>
              </p:ext>
            </p:extLst>
          </p:nvPr>
        </p:nvGraphicFramePr>
        <p:xfrm>
          <a:off x="5292079" y="4165405"/>
          <a:ext cx="3148893" cy="2503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348694" y="4065470"/>
            <a:ext cx="1656105" cy="738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ОХВАТ ДЕТЕЙ ДОШКОЛЬНЫМ </a:t>
            </a:r>
          </a:p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ОБРАЗОВАНИЕМ 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75686" y="1142984"/>
            <a:ext cx="2001061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СТЕПЕНЬ АКТИВНОСТИ 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180014011"/>
              </p:ext>
            </p:extLst>
          </p:nvPr>
        </p:nvGraphicFramePr>
        <p:xfrm>
          <a:off x="397246" y="1522199"/>
          <a:ext cx="4034158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972090455"/>
              </p:ext>
            </p:extLst>
          </p:nvPr>
        </p:nvGraphicFramePr>
        <p:xfrm>
          <a:off x="5148064" y="1522199"/>
          <a:ext cx="3995936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948814" y="226291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СОЦИАЛЬНЫЙ ПОРТРЕТ СЕМЬИ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29182" y="4093346"/>
            <a:ext cx="1801910" cy="75967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КОЛИЧЕСТВЕННЫЙ СОСТАВ ДЕТЕЙ </a:t>
            </a:r>
          </a:p>
          <a:p>
            <a:pPr algn="ctr">
              <a:defRPr sz="1800" b="1" i="0" u="none" strike="noStrike" kern="1200" baseline="0">
                <a:solidFill>
                  <a:srgbClr val="8064A2">
                    <a:lumMod val="7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 smtClean="0">
                <a:solidFill>
                  <a:srgbClr val="002060"/>
                </a:solidFill>
              </a:rPr>
              <a:t>В СЕМЬЕ</a:t>
            </a:r>
            <a:endParaRPr lang="ru-RU" sz="1400" dirty="0">
              <a:solidFill>
                <a:srgbClr val="002060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289064864"/>
              </p:ext>
            </p:extLst>
          </p:nvPr>
        </p:nvGraphicFramePr>
        <p:xfrm>
          <a:off x="827584" y="4286256"/>
          <a:ext cx="2628641" cy="2396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28825092"/>
              </p:ext>
            </p:extLst>
          </p:nvPr>
        </p:nvGraphicFramePr>
        <p:xfrm>
          <a:off x="395536" y="1196752"/>
          <a:ext cx="381642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3119280389"/>
              </p:ext>
            </p:extLst>
          </p:nvPr>
        </p:nvGraphicFramePr>
        <p:xfrm>
          <a:off x="1187624" y="3645024"/>
          <a:ext cx="5929354" cy="2926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971600" y="205090"/>
            <a:ext cx="7344816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rgbClr val="666699"/>
                </a:solidFill>
                <a:latin typeface="+mj-lt"/>
                <a:cs typeface="Times New Roman" pitchFamily="18" charset="0"/>
              </a:rPr>
              <a:t>РАЗВИТИЕ КАДРОВОГО ПОТЕНЦИАЛА</a:t>
            </a:r>
            <a:endParaRPr lang="ru-RU" sz="2800" b="1" dirty="0">
              <a:solidFill>
                <a:srgbClr val="666699"/>
              </a:solidFill>
              <a:latin typeface="+mj-lt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062244281"/>
              </p:ext>
            </p:extLst>
          </p:nvPr>
        </p:nvGraphicFramePr>
        <p:xfrm>
          <a:off x="3637451" y="1131313"/>
          <a:ext cx="5506549" cy="277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1437</TotalTime>
  <Words>807</Words>
  <Application>Microsoft Office PowerPoint</Application>
  <PresentationFormat>Экран (4:3)</PresentationFormat>
  <Paragraphs>241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«Здоровье»</vt:lpstr>
      <vt:lpstr>Презентация PowerPoint</vt:lpstr>
      <vt:lpstr>Проект «Родной край»</vt:lpstr>
      <vt:lpstr>Презентация PowerPoint</vt:lpstr>
      <vt:lpstr>Проект «Сотрудничество»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SAD IL</cp:lastModifiedBy>
  <cp:revision>80</cp:revision>
  <dcterms:modified xsi:type="dcterms:W3CDTF">2023-01-12T11:37:51Z</dcterms:modified>
</cp:coreProperties>
</file>